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2" r:id="rId4"/>
    <p:sldId id="263" r:id="rId5"/>
    <p:sldId id="264" r:id="rId6"/>
    <p:sldId id="265" r:id="rId7"/>
    <p:sldId id="271" r:id="rId8"/>
    <p:sldId id="269" r:id="rId9"/>
    <p:sldId id="270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94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image" Target="../media/image17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12" Type="http://schemas.openxmlformats.org/officeDocument/2006/relationships/image" Target="../media/image16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11" Type="http://schemas.openxmlformats.org/officeDocument/2006/relationships/image" Target="../media/image15.wmf"/><Relationship Id="rId5" Type="http://schemas.openxmlformats.org/officeDocument/2006/relationships/image" Target="../media/image9.wmf"/><Relationship Id="rId10" Type="http://schemas.openxmlformats.org/officeDocument/2006/relationships/image" Target="../media/image14.wmf"/><Relationship Id="rId4" Type="http://schemas.openxmlformats.org/officeDocument/2006/relationships/image" Target="../media/image8.wmf"/><Relationship Id="rId9" Type="http://schemas.openxmlformats.org/officeDocument/2006/relationships/image" Target="../media/image13.wmf"/><Relationship Id="rId14" Type="http://schemas.openxmlformats.org/officeDocument/2006/relationships/image" Target="../media/image18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Relationship Id="rId9" Type="http://schemas.openxmlformats.org/officeDocument/2006/relationships/image" Target="../media/image27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12" Type="http://schemas.openxmlformats.org/officeDocument/2006/relationships/image" Target="../media/image39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11" Type="http://schemas.openxmlformats.org/officeDocument/2006/relationships/image" Target="../media/image38.wmf"/><Relationship Id="rId5" Type="http://schemas.openxmlformats.org/officeDocument/2006/relationships/image" Target="../media/image32.wmf"/><Relationship Id="rId10" Type="http://schemas.openxmlformats.org/officeDocument/2006/relationships/image" Target="../media/image37.wmf"/><Relationship Id="rId4" Type="http://schemas.openxmlformats.org/officeDocument/2006/relationships/image" Target="../media/image31.wmf"/><Relationship Id="rId9" Type="http://schemas.openxmlformats.org/officeDocument/2006/relationships/image" Target="../media/image36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image" Target="../media/image42.wmf"/><Relationship Id="rId7" Type="http://schemas.openxmlformats.org/officeDocument/2006/relationships/image" Target="../media/image46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7" Type="http://schemas.openxmlformats.org/officeDocument/2006/relationships/image" Target="../media/image54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6" Type="http://schemas.openxmlformats.org/officeDocument/2006/relationships/image" Target="../media/image53.wmf"/><Relationship Id="rId5" Type="http://schemas.openxmlformats.org/officeDocument/2006/relationships/image" Target="../media/image52.wmf"/><Relationship Id="rId4" Type="http://schemas.openxmlformats.org/officeDocument/2006/relationships/image" Target="../media/image5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9ACD-2ECF-4E7F-A3B1-77784317AD21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7110-4419-4E64-8ED4-9941FC9B6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562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9ACD-2ECF-4E7F-A3B1-77784317AD21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7110-4419-4E64-8ED4-9941FC9B6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017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9ACD-2ECF-4E7F-A3B1-77784317AD21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7110-4419-4E64-8ED4-9941FC9B6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846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9ACD-2ECF-4E7F-A3B1-77784317AD21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7110-4419-4E64-8ED4-9941FC9B6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756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9ACD-2ECF-4E7F-A3B1-77784317AD21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7110-4419-4E64-8ED4-9941FC9B6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208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9ACD-2ECF-4E7F-A3B1-77784317AD21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7110-4419-4E64-8ED4-9941FC9B6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92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9ACD-2ECF-4E7F-A3B1-77784317AD21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7110-4419-4E64-8ED4-9941FC9B6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76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9ACD-2ECF-4E7F-A3B1-77784317AD21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7110-4419-4E64-8ED4-9941FC9B6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456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9ACD-2ECF-4E7F-A3B1-77784317AD21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7110-4419-4E64-8ED4-9941FC9B6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141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9ACD-2ECF-4E7F-A3B1-77784317AD21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7110-4419-4E64-8ED4-9941FC9B6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48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9ACD-2ECF-4E7F-A3B1-77784317AD21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7110-4419-4E64-8ED4-9941FC9B6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893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69ACD-2ECF-4E7F-A3B1-77784317AD21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97110-4419-4E64-8ED4-9941FC9B6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93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wm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2.wmf"/><Relationship Id="rId26" Type="http://schemas.openxmlformats.org/officeDocument/2006/relationships/image" Target="../media/image16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9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1.wmf"/><Relationship Id="rId20" Type="http://schemas.openxmlformats.org/officeDocument/2006/relationships/image" Target="../media/image13.wmf"/><Relationship Id="rId29" Type="http://schemas.openxmlformats.org/officeDocument/2006/relationships/oleObject" Target="../embeddings/oleObject14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5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7.wmf"/><Relationship Id="rId10" Type="http://schemas.openxmlformats.org/officeDocument/2006/relationships/image" Target="../media/image8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5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0.wmf"/><Relationship Id="rId22" Type="http://schemas.openxmlformats.org/officeDocument/2006/relationships/image" Target="../media/image14.wmf"/><Relationship Id="rId27" Type="http://schemas.openxmlformats.org/officeDocument/2006/relationships/oleObject" Target="../embeddings/oleObject13.bin"/><Relationship Id="rId30" Type="http://schemas.openxmlformats.org/officeDocument/2006/relationships/image" Target="../media/image18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20.bin"/><Relationship Id="rId18" Type="http://schemas.openxmlformats.org/officeDocument/2006/relationships/image" Target="../media/image26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3.wmf"/><Relationship Id="rId1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5.wmf"/><Relationship Id="rId20" Type="http://schemas.openxmlformats.org/officeDocument/2006/relationships/image" Target="../media/image27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1.bin"/><Relationship Id="rId10" Type="http://schemas.openxmlformats.org/officeDocument/2006/relationships/image" Target="../media/image22.wmf"/><Relationship Id="rId19" Type="http://schemas.openxmlformats.org/officeDocument/2006/relationships/oleObject" Target="../embeddings/oleObject23.bin"/><Relationship Id="rId4" Type="http://schemas.openxmlformats.org/officeDocument/2006/relationships/image" Target="../media/image19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2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oleObject" Target="../embeddings/oleObject29.bin"/><Relationship Id="rId18" Type="http://schemas.openxmlformats.org/officeDocument/2006/relationships/image" Target="../media/image35.wmf"/><Relationship Id="rId26" Type="http://schemas.openxmlformats.org/officeDocument/2006/relationships/image" Target="../media/image39.wmf"/><Relationship Id="rId3" Type="http://schemas.openxmlformats.org/officeDocument/2006/relationships/oleObject" Target="../embeddings/oleObject24.bin"/><Relationship Id="rId21" Type="http://schemas.openxmlformats.org/officeDocument/2006/relationships/oleObject" Target="../embeddings/oleObject33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32.wmf"/><Relationship Id="rId17" Type="http://schemas.openxmlformats.org/officeDocument/2006/relationships/oleObject" Target="../embeddings/oleObject31.bin"/><Relationship Id="rId25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4.wmf"/><Relationship Id="rId20" Type="http://schemas.openxmlformats.org/officeDocument/2006/relationships/image" Target="../media/image36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28.bin"/><Relationship Id="rId24" Type="http://schemas.openxmlformats.org/officeDocument/2006/relationships/image" Target="../media/image38.wmf"/><Relationship Id="rId5" Type="http://schemas.openxmlformats.org/officeDocument/2006/relationships/oleObject" Target="../embeddings/oleObject25.bin"/><Relationship Id="rId15" Type="http://schemas.openxmlformats.org/officeDocument/2006/relationships/oleObject" Target="../embeddings/oleObject30.bin"/><Relationship Id="rId23" Type="http://schemas.openxmlformats.org/officeDocument/2006/relationships/oleObject" Target="../embeddings/oleObject34.bin"/><Relationship Id="rId10" Type="http://schemas.openxmlformats.org/officeDocument/2006/relationships/image" Target="../media/image31.wmf"/><Relationship Id="rId19" Type="http://schemas.openxmlformats.org/officeDocument/2006/relationships/oleObject" Target="../embeddings/oleObject32.bin"/><Relationship Id="rId4" Type="http://schemas.openxmlformats.org/officeDocument/2006/relationships/image" Target="../media/image28.wmf"/><Relationship Id="rId9" Type="http://schemas.openxmlformats.org/officeDocument/2006/relationships/oleObject" Target="../embeddings/oleObject27.bin"/><Relationship Id="rId14" Type="http://schemas.openxmlformats.org/officeDocument/2006/relationships/image" Target="../media/image33.wmf"/><Relationship Id="rId22" Type="http://schemas.openxmlformats.org/officeDocument/2006/relationships/image" Target="../media/image3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13" Type="http://schemas.openxmlformats.org/officeDocument/2006/relationships/oleObject" Target="../embeddings/oleObject41.bin"/><Relationship Id="rId18" Type="http://schemas.openxmlformats.org/officeDocument/2006/relationships/image" Target="../media/image47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12" Type="http://schemas.openxmlformats.org/officeDocument/2006/relationships/image" Target="../media/image44.wmf"/><Relationship Id="rId17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6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41.wmf"/><Relationship Id="rId11" Type="http://schemas.openxmlformats.org/officeDocument/2006/relationships/oleObject" Target="../embeddings/oleObject40.bin"/><Relationship Id="rId5" Type="http://schemas.openxmlformats.org/officeDocument/2006/relationships/oleObject" Target="../embeddings/oleObject37.bin"/><Relationship Id="rId15" Type="http://schemas.openxmlformats.org/officeDocument/2006/relationships/oleObject" Target="../embeddings/oleObject42.bin"/><Relationship Id="rId10" Type="http://schemas.openxmlformats.org/officeDocument/2006/relationships/image" Target="../media/image43.wmf"/><Relationship Id="rId19" Type="http://schemas.openxmlformats.org/officeDocument/2006/relationships/oleObject" Target="../embeddings/oleObject44.bin"/><Relationship Id="rId4" Type="http://schemas.openxmlformats.org/officeDocument/2006/relationships/image" Target="../media/image40.wmf"/><Relationship Id="rId9" Type="http://schemas.openxmlformats.org/officeDocument/2006/relationships/oleObject" Target="../embeddings/oleObject39.bin"/><Relationship Id="rId14" Type="http://schemas.openxmlformats.org/officeDocument/2006/relationships/image" Target="../media/image4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13" Type="http://schemas.openxmlformats.org/officeDocument/2006/relationships/oleObject" Target="../embeddings/oleObject50.bin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12" Type="http://schemas.openxmlformats.org/officeDocument/2006/relationships/image" Target="../media/image52.wmf"/><Relationship Id="rId17" Type="http://schemas.openxmlformats.org/officeDocument/2006/relationships/image" Target="../media/image55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4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49.wmf"/><Relationship Id="rId11" Type="http://schemas.openxmlformats.org/officeDocument/2006/relationships/oleObject" Target="../embeddings/oleObject49.bin"/><Relationship Id="rId5" Type="http://schemas.openxmlformats.org/officeDocument/2006/relationships/oleObject" Target="../embeddings/oleObject46.bin"/><Relationship Id="rId15" Type="http://schemas.openxmlformats.org/officeDocument/2006/relationships/oleObject" Target="../embeddings/oleObject51.bin"/><Relationship Id="rId10" Type="http://schemas.openxmlformats.org/officeDocument/2006/relationships/image" Target="../media/image51.wmf"/><Relationship Id="rId4" Type="http://schemas.openxmlformats.org/officeDocument/2006/relationships/image" Target="../media/image48.wmf"/><Relationship Id="rId9" Type="http://schemas.openxmlformats.org/officeDocument/2006/relationships/oleObject" Target="../embeddings/oleObject48.bin"/><Relationship Id="rId14" Type="http://schemas.openxmlformats.org/officeDocument/2006/relationships/image" Target="../media/image53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4.bin"/><Relationship Id="rId3" Type="http://schemas.openxmlformats.org/officeDocument/2006/relationships/image" Target="../media/image59.png"/><Relationship Id="rId7" Type="http://schemas.openxmlformats.org/officeDocument/2006/relationships/image" Target="../media/image5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53.bin"/><Relationship Id="rId5" Type="http://schemas.openxmlformats.org/officeDocument/2006/relationships/image" Target="../media/image56.wmf"/><Relationship Id="rId4" Type="http://schemas.openxmlformats.org/officeDocument/2006/relationships/oleObject" Target="../embeddings/oleObject52.bin"/><Relationship Id="rId9" Type="http://schemas.openxmlformats.org/officeDocument/2006/relationships/image" Target="../media/image58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62.png"/><Relationship Id="rId4" Type="http://schemas.openxmlformats.org/officeDocument/2006/relationships/image" Target="../media/image6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WordArt 5"/>
          <p:cNvSpPr>
            <a:spLocks noChangeArrowheads="1" noChangeShapeType="1" noTextEdit="1"/>
          </p:cNvSpPr>
          <p:nvPr/>
        </p:nvSpPr>
        <p:spPr bwMode="auto">
          <a:xfrm>
            <a:off x="0" y="457200"/>
            <a:ext cx="9144000" cy="21077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6600" b="1" kern="10" dirty="0">
                <a:solidFill>
                  <a:srgbClr val="FF0000"/>
                </a:solidFill>
                <a:latin typeface="Times New Roman"/>
                <a:cs typeface="Times New Roman"/>
              </a:rPr>
              <a:t>TIẾT 10: PHÂN TÍCH ĐA THỨC THÀNH NHÂN TỬ</a:t>
            </a:r>
          </a:p>
          <a:p>
            <a:pPr algn="ctr"/>
            <a:r>
              <a:rPr lang="vi-VN" sz="6600" b="1" kern="10" dirty="0">
                <a:solidFill>
                  <a:srgbClr val="FF0000"/>
                </a:solidFill>
                <a:latin typeface="Times New Roman"/>
                <a:cs typeface="Times New Roman"/>
              </a:rPr>
              <a:t> BẰNG PHƯƠNG PHÁP DÙNG HẰNG ĐẲNG THỨC</a:t>
            </a:r>
            <a:endParaRPr lang="en-US" sz="6600" b="1" kern="1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132" name="Picture 7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609600"/>
            <a:ext cx="4953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" name="Picture 4" descr="Picture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0"/>
            <a:ext cx="9296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" name="Picture 8" descr="Picture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2971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5" name="Picture 11" descr="Picture2"/>
          <p:cNvPicPr preferRelativeResize="0"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2590800" y="5181600"/>
            <a:ext cx="3452813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6" name="Picture 12" descr="Picture2"/>
          <p:cNvPicPr preferRelativeResize="0"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3000"/>
            <a:ext cx="2992438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7" name="Picture 14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295400"/>
            <a:ext cx="4953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8" name="Picture 15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524000"/>
            <a:ext cx="4953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9" name="Picture 16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1828800"/>
            <a:ext cx="4953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0" name="Picture 17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371600"/>
            <a:ext cx="4953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1" name="Picture 18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4953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2" name="Picture 19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4495800"/>
            <a:ext cx="4953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" name="Picture 21" descr="Picture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590800"/>
            <a:ext cx="2971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4" name="Picture 23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33400"/>
            <a:ext cx="4953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5" name="Picture 24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2362200"/>
            <a:ext cx="4953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6" name="Picture 25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533400"/>
            <a:ext cx="4953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7" name="Picture 26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609600"/>
            <a:ext cx="4953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8" name="Picture 27" descr="Picture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2971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9" name="Picture 28" descr="Picture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52600"/>
            <a:ext cx="2971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0" name="Picture 29" descr="Picture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4724400"/>
            <a:ext cx="2971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1" name="Picture 30" descr="Picture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400"/>
            <a:ext cx="2971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2" name="Picture 31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590800"/>
            <a:ext cx="4953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" name="Picture 32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4343400"/>
            <a:ext cx="4953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" name="Picture 33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04800"/>
            <a:ext cx="4953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5" name="Picture 34" descr="Picture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04800"/>
            <a:ext cx="2971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6" name="Picture 35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57200"/>
            <a:ext cx="4953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7" name="Picture 36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343400"/>
            <a:ext cx="4953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8" name="Picture 37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457200"/>
            <a:ext cx="4953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9" name="Picture 38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286000"/>
            <a:ext cx="4953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0" name="Picture 39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600200"/>
            <a:ext cx="4953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1" name="Picture 40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124200"/>
            <a:ext cx="4953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2" name="Picture 41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981200"/>
            <a:ext cx="4953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" name="Picture 42" descr="Picture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-457200"/>
            <a:ext cx="2971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" name="Picture 43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114800"/>
            <a:ext cx="4953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5" name="Picture 44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3657600"/>
            <a:ext cx="4953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" name="Picture 45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371600"/>
            <a:ext cx="4953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7" name="Picture 46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914400"/>
            <a:ext cx="4953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8" name="Picture 47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572000"/>
            <a:ext cx="4953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9" name="Picture 49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09800"/>
            <a:ext cx="4953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0" name="Picture 50" descr="Picture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-762000"/>
            <a:ext cx="2971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1" name="Picture 51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990600"/>
            <a:ext cx="4953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2" name="Picture 52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2819400"/>
            <a:ext cx="4953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3" name="Picture 53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762000"/>
            <a:ext cx="4953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" name="Picture 54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114800"/>
            <a:ext cx="4953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5" name="Picture 55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352800"/>
            <a:ext cx="4953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6" name="Picture 56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191000"/>
            <a:ext cx="4953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7" name="Picture 57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838200"/>
            <a:ext cx="4953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8" name="Picture 58" descr="Picture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-381000"/>
            <a:ext cx="2971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9" name="Picture 59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524000"/>
            <a:ext cx="4953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0" name="Picture 60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4495800"/>
            <a:ext cx="4953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1" name="Picture 61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048000"/>
            <a:ext cx="4953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2" name="Picture 62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2971800"/>
            <a:ext cx="4953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3" name="Picture 63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057400"/>
            <a:ext cx="4953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" name="Picture 64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514600"/>
            <a:ext cx="4953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5" name="Picture 65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581400"/>
            <a:ext cx="4953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6" name="Picture 66" descr="Picture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200400"/>
            <a:ext cx="2971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7" name="Picture 67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438400"/>
            <a:ext cx="4953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8" name="Picture 68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3962400"/>
            <a:ext cx="4953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9" name="Picture 69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124200"/>
            <a:ext cx="4953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0" name="Picture 70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343400"/>
            <a:ext cx="4953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1" name="Text Box 5"/>
          <p:cNvSpPr txBox="1">
            <a:spLocks noChangeArrowheads="1"/>
          </p:cNvSpPr>
          <p:nvPr/>
        </p:nvSpPr>
        <p:spPr bwMode="auto">
          <a:xfrm>
            <a:off x="0" y="2486025"/>
            <a:ext cx="91440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vi-VN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 10: PHÂN TÍCH ĐA THỨC THÀNH NHÂN TỬ BẰNG PHƯƠNG PHÁP DÙNG HẰNG ĐẲNG THỨC</a:t>
            </a:r>
            <a:endParaRPr lang="en-US" sz="4000" b="1" dirty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2" name="Picture 7" descr="BOOKS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800600"/>
            <a:ext cx="28956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3" name="Picture 7" descr="BOOKS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953000"/>
            <a:ext cx="28956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6117261"/>
      </p:ext>
    </p:extLst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" grpId="0" animBg="1"/>
      <p:bldP spid="19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3" name="Text Box 5"/>
          <p:cNvSpPr txBox="1">
            <a:spLocks noChangeArrowheads="1"/>
          </p:cNvSpPr>
          <p:nvPr/>
        </p:nvSpPr>
        <p:spPr bwMode="auto">
          <a:xfrm>
            <a:off x="3245566" y="0"/>
            <a:ext cx="2951321" cy="52322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en-US" sz="2800" b="1" u="sng" dirty="0" err="1">
                <a:solidFill>
                  <a:srgbClr val="FF0000"/>
                </a:solidFill>
              </a:rPr>
              <a:t>Hướng</a:t>
            </a:r>
            <a:r>
              <a:rPr lang="en-US" sz="2800" b="1" u="sng" dirty="0">
                <a:solidFill>
                  <a:srgbClr val="FF0000"/>
                </a:solidFill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</a:rPr>
              <a:t>dẫn</a:t>
            </a:r>
            <a:r>
              <a:rPr lang="en-US" sz="2800" b="1" u="sng" dirty="0">
                <a:solidFill>
                  <a:srgbClr val="FF0000"/>
                </a:solidFill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</a:rPr>
              <a:t>về</a:t>
            </a:r>
            <a:r>
              <a:rPr lang="en-US" sz="2800" b="1" u="sng" dirty="0">
                <a:solidFill>
                  <a:srgbClr val="FF0000"/>
                </a:solidFill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</a:rPr>
              <a:t>nhà</a:t>
            </a:r>
            <a:endParaRPr lang="en-US" sz="2800" b="1" u="sng" dirty="0">
              <a:solidFill>
                <a:srgbClr val="FF0000"/>
              </a:solidFill>
            </a:endParaRPr>
          </a:p>
        </p:txBody>
      </p:sp>
      <p:sp>
        <p:nvSpPr>
          <p:cNvPr id="273414" name="Text Box 6"/>
          <p:cNvSpPr txBox="1">
            <a:spLocks noChangeArrowheads="1"/>
          </p:cNvSpPr>
          <p:nvPr/>
        </p:nvSpPr>
        <p:spPr bwMode="auto">
          <a:xfrm>
            <a:off x="37008" y="762000"/>
            <a:ext cx="8873135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just">
              <a:buFontTx/>
              <a:buChar char="-"/>
            </a:pPr>
            <a:r>
              <a:rPr lang="en-US" sz="2800" b="1" dirty="0" err="1"/>
              <a:t>Xem</a:t>
            </a:r>
            <a:r>
              <a:rPr lang="en-US" sz="2800" b="1" dirty="0"/>
              <a:t> </a:t>
            </a:r>
            <a:r>
              <a:rPr lang="en-US" sz="2800" b="1" dirty="0" err="1"/>
              <a:t>lại</a:t>
            </a:r>
            <a:r>
              <a:rPr lang="en-US" sz="2800" b="1" dirty="0"/>
              <a:t> </a:t>
            </a:r>
            <a:r>
              <a:rPr lang="en-US" sz="2800" b="1" dirty="0" err="1"/>
              <a:t>bài</a:t>
            </a:r>
            <a:r>
              <a:rPr lang="en-US" sz="2800" b="1" dirty="0"/>
              <a:t>, </a:t>
            </a:r>
            <a:r>
              <a:rPr lang="en-US" sz="2800" b="1" dirty="0" err="1"/>
              <a:t>chú</a:t>
            </a:r>
            <a:r>
              <a:rPr lang="en-US" sz="2800" b="1" dirty="0"/>
              <a:t> ý </a:t>
            </a:r>
            <a:r>
              <a:rPr lang="en-US" sz="2800" b="1" dirty="0" err="1"/>
              <a:t>cách</a:t>
            </a:r>
            <a:r>
              <a:rPr lang="en-US" sz="2800" b="1" dirty="0"/>
              <a:t> </a:t>
            </a:r>
            <a:r>
              <a:rPr lang="en-US" sz="2800" b="1" dirty="0" err="1"/>
              <a:t>vận</a:t>
            </a:r>
            <a:r>
              <a:rPr lang="en-US" sz="2800" b="1" dirty="0"/>
              <a:t> </a:t>
            </a:r>
            <a:r>
              <a:rPr lang="en-US" sz="2800" b="1" dirty="0" err="1"/>
              <a:t>dụng</a:t>
            </a:r>
            <a:r>
              <a:rPr lang="en-US" sz="2800" b="1" dirty="0"/>
              <a:t> </a:t>
            </a:r>
            <a:r>
              <a:rPr lang="en-US" sz="2800" b="1" dirty="0" err="1"/>
              <a:t>hằng</a:t>
            </a:r>
            <a:r>
              <a:rPr lang="en-US" sz="2800" b="1" dirty="0"/>
              <a:t> </a:t>
            </a:r>
            <a:r>
              <a:rPr lang="en-US" sz="2800" b="1" dirty="0" err="1"/>
              <a:t>đẳng</a:t>
            </a:r>
            <a:r>
              <a:rPr lang="en-US" sz="2800" b="1" dirty="0"/>
              <a:t> </a:t>
            </a:r>
            <a:r>
              <a:rPr lang="en-US" sz="2800" b="1" dirty="0" err="1"/>
              <a:t>thức</a:t>
            </a:r>
            <a:r>
              <a:rPr lang="en-US" sz="2800" b="1" dirty="0"/>
              <a:t> </a:t>
            </a:r>
            <a:r>
              <a:rPr lang="en-US" sz="2800" b="1" dirty="0" err="1"/>
              <a:t>cho</a:t>
            </a:r>
            <a:r>
              <a:rPr lang="en-US" sz="2800" b="1" dirty="0"/>
              <a:t> </a:t>
            </a:r>
            <a:r>
              <a:rPr lang="en-US" sz="2800" b="1" dirty="0" err="1"/>
              <a:t>phù</a:t>
            </a:r>
            <a:r>
              <a:rPr lang="en-US" sz="2800" b="1" dirty="0"/>
              <a:t> </a:t>
            </a:r>
          </a:p>
          <a:p>
            <a:pPr algn="just"/>
            <a:r>
              <a:rPr lang="en-US" sz="2800" b="1" dirty="0" err="1"/>
              <a:t>hợp</a:t>
            </a:r>
            <a:r>
              <a:rPr lang="en-US" sz="2800" b="1" dirty="0"/>
              <a:t>.</a:t>
            </a:r>
          </a:p>
          <a:p>
            <a:pPr algn="just">
              <a:buFontTx/>
              <a:buChar char="-"/>
            </a:pPr>
            <a:r>
              <a:rPr lang="en-US" sz="2800" b="1" dirty="0" err="1"/>
              <a:t>Làm</a:t>
            </a:r>
            <a:r>
              <a:rPr lang="en-US" sz="2800" b="1" dirty="0"/>
              <a:t> </a:t>
            </a:r>
            <a:r>
              <a:rPr lang="en-US" sz="2800" b="1" dirty="0" err="1"/>
              <a:t>bài</a:t>
            </a:r>
            <a:r>
              <a:rPr lang="en-US" sz="2800" b="1" dirty="0"/>
              <a:t> </a:t>
            </a:r>
            <a:r>
              <a:rPr lang="en-US" sz="2800" b="1" dirty="0" err="1"/>
              <a:t>tập</a:t>
            </a:r>
            <a:r>
              <a:rPr lang="en-US" sz="2800" b="1" dirty="0"/>
              <a:t> </a:t>
            </a:r>
            <a:r>
              <a:rPr lang="vi-VN" sz="2800" b="1"/>
              <a:t> </a:t>
            </a:r>
            <a:r>
              <a:rPr lang="vi-VN" sz="2800" b="1" dirty="0"/>
              <a:t>44</a:t>
            </a:r>
            <a:r>
              <a:rPr lang="vi-VN" sz="2800" b="1"/>
              <a:t>, 46</a:t>
            </a:r>
            <a:r>
              <a:rPr lang="en-US" sz="2800" b="1"/>
              <a:t> </a:t>
            </a:r>
            <a:r>
              <a:rPr lang="en-US" sz="2800" b="1" dirty="0"/>
              <a:t>SGK </a:t>
            </a:r>
            <a:r>
              <a:rPr lang="en-US" sz="2800" b="1" dirty="0" err="1"/>
              <a:t>trang</a:t>
            </a:r>
            <a:r>
              <a:rPr lang="en-US" sz="2800" b="1" dirty="0"/>
              <a:t> 20</a:t>
            </a:r>
          </a:p>
          <a:p>
            <a:pPr algn="just">
              <a:buFontTx/>
              <a:buChar char="-"/>
            </a:pPr>
            <a:r>
              <a:rPr lang="en-US" sz="2800" b="1" dirty="0"/>
              <a:t> </a:t>
            </a:r>
            <a:r>
              <a:rPr lang="en-US" sz="2800" b="1" dirty="0" err="1"/>
              <a:t>Xem</a:t>
            </a:r>
            <a:r>
              <a:rPr lang="en-US" sz="2800" b="1" dirty="0"/>
              <a:t> </a:t>
            </a:r>
            <a:r>
              <a:rPr lang="en-US" sz="2800" b="1" dirty="0" err="1"/>
              <a:t>trước</a:t>
            </a:r>
            <a:r>
              <a:rPr lang="en-US" sz="2800" b="1" dirty="0"/>
              <a:t> </a:t>
            </a:r>
            <a:r>
              <a:rPr lang="en-US" sz="2800" b="1" dirty="0" err="1"/>
              <a:t>bài</a:t>
            </a:r>
            <a:r>
              <a:rPr lang="en-US" sz="2800" b="1" dirty="0"/>
              <a:t> “ </a:t>
            </a:r>
            <a:r>
              <a:rPr lang="en-US" sz="2800" b="1" dirty="0" err="1"/>
              <a:t>Phân</a:t>
            </a:r>
            <a:r>
              <a:rPr lang="en-US" sz="2800" b="1" dirty="0"/>
              <a:t> </a:t>
            </a:r>
            <a:r>
              <a:rPr lang="en-US" sz="2800" b="1" dirty="0" err="1"/>
              <a:t>tích</a:t>
            </a:r>
            <a:r>
              <a:rPr lang="en-US" sz="2800" b="1" dirty="0"/>
              <a:t> </a:t>
            </a:r>
            <a:r>
              <a:rPr lang="en-US" sz="2800" b="1" dirty="0" err="1"/>
              <a:t>đa</a:t>
            </a:r>
            <a:r>
              <a:rPr lang="en-US" sz="2800" b="1" dirty="0"/>
              <a:t> </a:t>
            </a:r>
            <a:r>
              <a:rPr lang="en-US" sz="2800" b="1" dirty="0" err="1"/>
              <a:t>thức</a:t>
            </a:r>
            <a:r>
              <a:rPr lang="en-US" sz="2800" b="1" dirty="0"/>
              <a:t> </a:t>
            </a:r>
            <a:r>
              <a:rPr lang="en-US" sz="2800" b="1" dirty="0" err="1"/>
              <a:t>thành</a:t>
            </a:r>
            <a:r>
              <a:rPr lang="en-US" sz="2800" b="1" dirty="0"/>
              <a:t> </a:t>
            </a:r>
            <a:r>
              <a:rPr lang="en-US" sz="2800" b="1" dirty="0" err="1"/>
              <a:t>nhân</a:t>
            </a:r>
            <a:r>
              <a:rPr lang="en-US" sz="2800" b="1" dirty="0"/>
              <a:t> </a:t>
            </a:r>
            <a:r>
              <a:rPr lang="en-US" sz="2800" b="1" dirty="0" err="1"/>
              <a:t>tử</a:t>
            </a:r>
            <a:r>
              <a:rPr lang="en-US" sz="2800" b="1" dirty="0"/>
              <a:t> </a:t>
            </a:r>
            <a:r>
              <a:rPr lang="en-US" sz="2800" b="1" dirty="0" err="1"/>
              <a:t>bằng</a:t>
            </a:r>
            <a:r>
              <a:rPr lang="en-US" sz="2800" b="1" dirty="0"/>
              <a:t> </a:t>
            </a:r>
          </a:p>
          <a:p>
            <a:pPr algn="just"/>
            <a:r>
              <a:rPr lang="en-US" sz="2800" b="1" dirty="0" err="1"/>
              <a:t>phương</a:t>
            </a:r>
            <a:r>
              <a:rPr lang="en-US" sz="2800" b="1" dirty="0"/>
              <a:t> </a:t>
            </a:r>
            <a:r>
              <a:rPr lang="en-US" sz="2800" b="1" dirty="0" err="1"/>
              <a:t>pháp</a:t>
            </a:r>
            <a:r>
              <a:rPr lang="en-US" sz="2800" b="1" dirty="0"/>
              <a:t> </a:t>
            </a:r>
            <a:r>
              <a:rPr lang="en-US" sz="2800" b="1" dirty="0" err="1"/>
              <a:t>nhóm</a:t>
            </a:r>
            <a:r>
              <a:rPr lang="en-US" sz="2800" b="1" dirty="0"/>
              <a:t> </a:t>
            </a:r>
            <a:r>
              <a:rPr lang="en-US" sz="2800" b="1" dirty="0" err="1"/>
              <a:t>hạng</a:t>
            </a:r>
            <a:r>
              <a:rPr lang="en-US" sz="2800" b="1" dirty="0"/>
              <a:t> </a:t>
            </a:r>
            <a:r>
              <a:rPr lang="en-US" sz="2800" b="1" dirty="0" err="1"/>
              <a:t>tử</a:t>
            </a:r>
            <a:r>
              <a:rPr lang="en-US" sz="2800" b="1" dirty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3664669746"/>
      </p:ext>
    </p:extLst>
  </p:cSld>
  <p:clrMapOvr>
    <a:masterClrMapping/>
  </p:clrMapOvr>
  <p:transition spd="med"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734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734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734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13" grpId="0" animBg="1"/>
      <p:bldP spid="2734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2" name="Text Box 4"/>
          <p:cNvSpPr txBox="1">
            <a:spLocks noChangeArrowheads="1"/>
          </p:cNvSpPr>
          <p:nvPr/>
        </p:nvSpPr>
        <p:spPr bwMode="auto">
          <a:xfrm>
            <a:off x="1832608" y="1290091"/>
            <a:ext cx="648380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 err="1"/>
              <a:t>Viết</a:t>
            </a:r>
            <a:r>
              <a:rPr lang="en-US" sz="2400" b="1" dirty="0"/>
              <a:t> </a:t>
            </a:r>
            <a:r>
              <a:rPr lang="en-US" sz="2400" b="1" dirty="0" err="1"/>
              <a:t>tiếp</a:t>
            </a:r>
            <a:r>
              <a:rPr lang="en-US" sz="2400" b="1" dirty="0"/>
              <a:t> </a:t>
            </a:r>
            <a:r>
              <a:rPr lang="en-US" sz="2400" b="1" dirty="0" err="1"/>
              <a:t>vào</a:t>
            </a:r>
            <a:r>
              <a:rPr lang="en-US" sz="2400" b="1" dirty="0"/>
              <a:t> </a:t>
            </a:r>
            <a:r>
              <a:rPr lang="en-US" sz="2400" b="1" dirty="0" err="1"/>
              <a:t>vế</a:t>
            </a:r>
            <a:r>
              <a:rPr lang="en-US" sz="2400" b="1" dirty="0"/>
              <a:t> </a:t>
            </a:r>
            <a:r>
              <a:rPr lang="en-US" sz="2400" b="1" dirty="0" err="1"/>
              <a:t>phải</a:t>
            </a:r>
            <a:r>
              <a:rPr lang="en-US" sz="2400" b="1" dirty="0"/>
              <a:t> </a:t>
            </a:r>
            <a:r>
              <a:rPr lang="en-US" sz="2400" b="1" dirty="0" err="1"/>
              <a:t>để</a:t>
            </a:r>
            <a:r>
              <a:rPr lang="en-US" sz="2400" b="1" dirty="0"/>
              <a:t> </a:t>
            </a:r>
            <a:r>
              <a:rPr lang="vi-VN" sz="2400" b="1" dirty="0" err="1"/>
              <a:t>đ</a:t>
            </a:r>
            <a:r>
              <a:rPr lang="en-US" sz="2400" b="1" dirty="0" err="1"/>
              <a:t>ược</a:t>
            </a:r>
            <a:r>
              <a:rPr lang="en-US" sz="2400" b="1" dirty="0"/>
              <a:t> </a:t>
            </a:r>
            <a:r>
              <a:rPr lang="en-US" sz="2400" b="1" dirty="0" err="1"/>
              <a:t>các</a:t>
            </a:r>
            <a:r>
              <a:rPr lang="en-US" sz="2400" b="1" dirty="0"/>
              <a:t> </a:t>
            </a:r>
            <a:r>
              <a:rPr lang="en-US" sz="2400" b="1" dirty="0" err="1"/>
              <a:t>hằng</a:t>
            </a:r>
            <a:r>
              <a:rPr lang="en-US" sz="2400" b="1" dirty="0"/>
              <a:t> </a:t>
            </a:r>
            <a:r>
              <a:rPr lang="en-US" sz="2400" b="1" dirty="0" err="1"/>
              <a:t>đẳng</a:t>
            </a:r>
            <a:r>
              <a:rPr lang="en-US" sz="2400" b="1" dirty="0"/>
              <a:t> </a:t>
            </a:r>
            <a:r>
              <a:rPr lang="en-US" sz="2400" b="1" dirty="0" err="1"/>
              <a:t>thức</a:t>
            </a:r>
            <a:r>
              <a:rPr lang="en-US" sz="2400" b="1" dirty="0"/>
              <a:t>:</a:t>
            </a:r>
          </a:p>
        </p:txBody>
      </p:sp>
      <p:graphicFrame>
        <p:nvGraphicFramePr>
          <p:cNvPr id="25805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0809663"/>
              </p:ext>
            </p:extLst>
          </p:nvPr>
        </p:nvGraphicFramePr>
        <p:xfrm>
          <a:off x="1679575" y="1900238"/>
          <a:ext cx="4645025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6" name="Equation" r:id="rId3" imgW="1904760" imgH="203040" progId="Equation.DSMT4">
                  <p:embed/>
                </p:oleObj>
              </mc:Choice>
              <mc:Fallback>
                <p:oleObj name="Equation" r:id="rId3" imgW="19047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9575" y="1900238"/>
                        <a:ext cx="4645025" cy="496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805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7738159"/>
              </p:ext>
            </p:extLst>
          </p:nvPr>
        </p:nvGraphicFramePr>
        <p:xfrm>
          <a:off x="1726245" y="2509291"/>
          <a:ext cx="4551363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7" name="Equation" r:id="rId5" imgW="1866600" imgH="203040" progId="Equation.DSMT4">
                  <p:embed/>
                </p:oleObj>
              </mc:Choice>
              <mc:Fallback>
                <p:oleObj name="Equation" r:id="rId5" imgW="18666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6245" y="2509291"/>
                        <a:ext cx="4551363" cy="49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805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9033165"/>
              </p:ext>
            </p:extLst>
          </p:nvPr>
        </p:nvGraphicFramePr>
        <p:xfrm>
          <a:off x="1762758" y="3042691"/>
          <a:ext cx="3343275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" name="Equation" r:id="rId7" imgW="1371600" imgH="203040" progId="Equation.DSMT4">
                  <p:embed/>
                </p:oleObj>
              </mc:Choice>
              <mc:Fallback>
                <p:oleObj name="Equation" r:id="rId7" imgW="13716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2758" y="3042691"/>
                        <a:ext cx="3343275" cy="49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805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5166830"/>
              </p:ext>
            </p:extLst>
          </p:nvPr>
        </p:nvGraphicFramePr>
        <p:xfrm>
          <a:off x="1773870" y="3652291"/>
          <a:ext cx="5943600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" name="Equation" r:id="rId9" imgW="2438280" imgH="203040" progId="Equation.DSMT4">
                  <p:embed/>
                </p:oleObj>
              </mc:Choice>
              <mc:Fallback>
                <p:oleObj name="Equation" r:id="rId9" imgW="24382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3870" y="3652291"/>
                        <a:ext cx="5943600" cy="49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805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6022426"/>
              </p:ext>
            </p:extLst>
          </p:nvPr>
        </p:nvGraphicFramePr>
        <p:xfrm>
          <a:off x="1832608" y="4265066"/>
          <a:ext cx="5665787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" name="Equation" r:id="rId11" imgW="2323800" imgH="228600" progId="Equation.DSMT4">
                  <p:embed/>
                </p:oleObj>
              </mc:Choice>
              <mc:Fallback>
                <p:oleObj name="Equation" r:id="rId11" imgW="2323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2608" y="4265066"/>
                        <a:ext cx="5665787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805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433150"/>
              </p:ext>
            </p:extLst>
          </p:nvPr>
        </p:nvGraphicFramePr>
        <p:xfrm>
          <a:off x="1835783" y="4947691"/>
          <a:ext cx="3435350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1" name="Equation" r:id="rId13" imgW="1409400" imgH="203040" progId="Equation.DSMT4">
                  <p:embed/>
                </p:oleObj>
              </mc:Choice>
              <mc:Fallback>
                <p:oleObj name="Equation" r:id="rId13" imgW="14094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783" y="4947691"/>
                        <a:ext cx="3435350" cy="49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805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0577204"/>
              </p:ext>
            </p:extLst>
          </p:nvPr>
        </p:nvGraphicFramePr>
        <p:xfrm>
          <a:off x="1896108" y="5557291"/>
          <a:ext cx="3313112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2" name="Equation" r:id="rId15" imgW="1358640" imgH="203040" progId="Equation.DSMT4">
                  <p:embed/>
                </p:oleObj>
              </mc:Choice>
              <mc:Fallback>
                <p:oleObj name="Equation" r:id="rId15" imgW="13586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6108" y="5557291"/>
                        <a:ext cx="3313112" cy="49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806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4485432"/>
              </p:ext>
            </p:extLst>
          </p:nvPr>
        </p:nvGraphicFramePr>
        <p:xfrm>
          <a:off x="4409120" y="1779041"/>
          <a:ext cx="1362075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3" name="Equation" r:id="rId17" imgW="558720" imgH="279360" progId="Equation.DSMT4">
                  <p:embed/>
                </p:oleObj>
              </mc:Choice>
              <mc:Fallback>
                <p:oleObj name="Equation" r:id="rId17" imgW="55872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9120" y="1779041"/>
                        <a:ext cx="1362075" cy="68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806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900115"/>
              </p:ext>
            </p:extLst>
          </p:nvPr>
        </p:nvGraphicFramePr>
        <p:xfrm>
          <a:off x="4417058" y="2399754"/>
          <a:ext cx="1362075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4" name="Equation" r:id="rId19" imgW="558720" imgH="279360" progId="Equation.DSMT4">
                  <p:embed/>
                </p:oleObj>
              </mc:Choice>
              <mc:Fallback>
                <p:oleObj name="Equation" r:id="rId19" imgW="55872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7058" y="2399754"/>
                        <a:ext cx="1362075" cy="68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8062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1509483"/>
              </p:ext>
            </p:extLst>
          </p:nvPr>
        </p:nvGraphicFramePr>
        <p:xfrm>
          <a:off x="3240720" y="2923629"/>
          <a:ext cx="2444750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5" name="Equation" r:id="rId21" imgW="1002960" imgH="279360" progId="Equation.DSMT4">
                  <p:embed/>
                </p:oleObj>
              </mc:Choice>
              <mc:Fallback>
                <p:oleObj name="Equation" r:id="rId21" imgW="100296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0720" y="2923629"/>
                        <a:ext cx="2444750" cy="68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8063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3512519"/>
              </p:ext>
            </p:extLst>
          </p:nvPr>
        </p:nvGraphicFramePr>
        <p:xfrm>
          <a:off x="5934708" y="3542754"/>
          <a:ext cx="1331912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6" name="Equation" r:id="rId23" imgW="545760" imgH="279360" progId="Equation.DSMT4">
                  <p:embed/>
                </p:oleObj>
              </mc:Choice>
              <mc:Fallback>
                <p:oleObj name="Equation" r:id="rId23" imgW="54576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4708" y="3542754"/>
                        <a:ext cx="1331912" cy="68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806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23052"/>
              </p:ext>
            </p:extLst>
          </p:nvPr>
        </p:nvGraphicFramePr>
        <p:xfrm>
          <a:off x="5828345" y="4176166"/>
          <a:ext cx="1331913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7" name="Equation" r:id="rId25" imgW="545760" imgH="279360" progId="Equation.DSMT4">
                  <p:embed/>
                </p:oleObj>
              </mc:Choice>
              <mc:Fallback>
                <p:oleObj name="Equation" r:id="rId25" imgW="54576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8345" y="4176166"/>
                        <a:ext cx="1331913" cy="68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8065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1820615"/>
              </p:ext>
            </p:extLst>
          </p:nvPr>
        </p:nvGraphicFramePr>
        <p:xfrm>
          <a:off x="3512183" y="4850854"/>
          <a:ext cx="3621087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8" name="Equation" r:id="rId27" imgW="1485720" imgH="279360" progId="Equation.DSMT4">
                  <p:embed/>
                </p:oleObj>
              </mc:Choice>
              <mc:Fallback>
                <p:oleObj name="Equation" r:id="rId27" imgW="148572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2183" y="4850854"/>
                        <a:ext cx="3621087" cy="68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8067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7251566"/>
              </p:ext>
            </p:extLst>
          </p:nvPr>
        </p:nvGraphicFramePr>
        <p:xfrm>
          <a:off x="3464558" y="5482679"/>
          <a:ext cx="3683000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9" name="Equation" r:id="rId29" imgW="1511280" imgH="279360" progId="Equation.DSMT4">
                  <p:embed/>
                </p:oleObj>
              </mc:Choice>
              <mc:Fallback>
                <p:oleObj name="Equation" r:id="rId29" imgW="151128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4558" y="5482679"/>
                        <a:ext cx="3683000" cy="68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563888" y="208439"/>
            <a:ext cx="2052228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vi-VN" sz="3200" dirty="0"/>
              <a:t>Khởi động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48943291"/>
      </p:ext>
    </p:extLst>
  </p:cSld>
  <p:clrMapOvr>
    <a:masterClrMapping/>
  </p:clrMapOvr>
  <p:transition spd="med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580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580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580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8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8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258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58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8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58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id="2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8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8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258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600"/>
                            </p:stCondLst>
                            <p:childTnLst>
                              <p:par>
                                <p:cTn id="2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58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8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258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600"/>
                            </p:stCondLst>
                            <p:childTnLst>
                              <p:par>
                                <p:cTn id="3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58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58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258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6600"/>
                            </p:stCondLst>
                            <p:childTnLst>
                              <p:par>
                                <p:cTn id="4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8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58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258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7600"/>
                            </p:stCondLst>
                            <p:childTnLst>
                              <p:par>
                                <p:cTn id="4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58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58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58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58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58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258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58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58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258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58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58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258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58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58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258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58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58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258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58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58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258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58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58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0" dur="1000"/>
                                        <p:tgtEl>
                                          <p:spTgt spid="258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9" name="Text Box 7"/>
          <p:cNvSpPr txBox="1">
            <a:spLocks noChangeArrowheads="1"/>
          </p:cNvSpPr>
          <p:nvPr/>
        </p:nvSpPr>
        <p:spPr bwMode="auto">
          <a:xfrm>
            <a:off x="179512" y="951111"/>
            <a:ext cx="6716134" cy="46166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vi-V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</a:t>
            </a:r>
            <a:r>
              <a:rPr lang="vi-V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t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</a:t>
            </a:r>
            <a:r>
              <a:rPr lang="vi-V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 các đa thức sau thành nh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</a:t>
            </a:r>
            <a:r>
              <a:rPr lang="vi-V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tử</a:t>
            </a:r>
            <a:endParaRPr lang="en-US" sz="24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5908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1461564"/>
              </p:ext>
            </p:extLst>
          </p:nvPr>
        </p:nvGraphicFramePr>
        <p:xfrm>
          <a:off x="396875" y="1268413"/>
          <a:ext cx="2671763" cy="74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3" name="Equation" r:id="rId3" imgW="825480" imgH="228600" progId="Equation.DSMT4">
                  <p:embed/>
                </p:oleObj>
              </mc:Choice>
              <mc:Fallback>
                <p:oleObj name="Equation" r:id="rId3" imgW="8254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875" y="1268413"/>
                        <a:ext cx="2671763" cy="741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908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5445033"/>
              </p:ext>
            </p:extLst>
          </p:nvPr>
        </p:nvGraphicFramePr>
        <p:xfrm>
          <a:off x="634777" y="2997200"/>
          <a:ext cx="1704975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4" name="Equation" r:id="rId5" imgW="545760" imgH="228600" progId="Equation.DSMT4">
                  <p:embed/>
                </p:oleObj>
              </mc:Choice>
              <mc:Fallback>
                <p:oleObj name="Equation" r:id="rId5" imgW="5457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777" y="2997200"/>
                        <a:ext cx="1704975" cy="71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908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0406429"/>
              </p:ext>
            </p:extLst>
          </p:nvPr>
        </p:nvGraphicFramePr>
        <p:xfrm>
          <a:off x="179512" y="4596383"/>
          <a:ext cx="1804540" cy="7768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5" name="Equation" r:id="rId7" imgW="533160" imgH="228600" progId="Equation.DSMT4">
                  <p:embed/>
                </p:oleObj>
              </mc:Choice>
              <mc:Fallback>
                <p:oleObj name="Equation" r:id="rId7" imgW="5331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4596383"/>
                        <a:ext cx="1804540" cy="7768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908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488773"/>
              </p:ext>
            </p:extLst>
          </p:nvPr>
        </p:nvGraphicFramePr>
        <p:xfrm>
          <a:off x="3389088" y="1340768"/>
          <a:ext cx="3101559" cy="6998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6" name="Equation" r:id="rId9" imgW="1015920" imgH="228600" progId="Equation.DSMT4">
                  <p:embed/>
                </p:oleObj>
              </mc:Choice>
              <mc:Fallback>
                <p:oleObj name="Equation" r:id="rId9" imgW="10159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9088" y="1340768"/>
                        <a:ext cx="3101559" cy="6998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908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5836304"/>
              </p:ext>
            </p:extLst>
          </p:nvPr>
        </p:nvGraphicFramePr>
        <p:xfrm>
          <a:off x="3451001" y="2091407"/>
          <a:ext cx="1769071" cy="7802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7" name="Equation" r:id="rId11" imgW="634680" imgH="279360" progId="Equation.DSMT4">
                  <p:embed/>
                </p:oleObj>
              </mc:Choice>
              <mc:Fallback>
                <p:oleObj name="Equation" r:id="rId11" imgW="63468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1001" y="2091407"/>
                        <a:ext cx="1769071" cy="7802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908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7003621"/>
              </p:ext>
            </p:extLst>
          </p:nvPr>
        </p:nvGraphicFramePr>
        <p:xfrm>
          <a:off x="3451001" y="2852936"/>
          <a:ext cx="2273127" cy="932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8" name="Equation" r:id="rId13" imgW="838080" imgH="342720" progId="Equation.DSMT4">
                  <p:embed/>
                </p:oleObj>
              </mc:Choice>
              <mc:Fallback>
                <p:oleObj name="Equation" r:id="rId13" imgW="838080" imgH="342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1001" y="2852936"/>
                        <a:ext cx="2273127" cy="9325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908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0806562"/>
              </p:ext>
            </p:extLst>
          </p:nvPr>
        </p:nvGraphicFramePr>
        <p:xfrm>
          <a:off x="3451001" y="3762995"/>
          <a:ext cx="3425255" cy="8424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9" name="Equation" r:id="rId15" imgW="1244520" imgH="304560" progId="Equation.DSMT4">
                  <p:embed/>
                </p:oleObj>
              </mc:Choice>
              <mc:Fallback>
                <p:oleObj name="Equation" r:id="rId15" imgW="124452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1001" y="3762995"/>
                        <a:ext cx="3425255" cy="8424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9087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447014"/>
              </p:ext>
            </p:extLst>
          </p:nvPr>
        </p:nvGraphicFramePr>
        <p:xfrm>
          <a:off x="2123728" y="4618583"/>
          <a:ext cx="2141811" cy="8289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0" name="Equation" r:id="rId17" imgW="723600" imgH="279360" progId="Equation.DSMT4">
                  <p:embed/>
                </p:oleObj>
              </mc:Choice>
              <mc:Fallback>
                <p:oleObj name="Equation" r:id="rId17" imgW="72360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4618583"/>
                        <a:ext cx="2141811" cy="8289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9088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9837888"/>
              </p:ext>
            </p:extLst>
          </p:nvPr>
        </p:nvGraphicFramePr>
        <p:xfrm>
          <a:off x="4355976" y="4725144"/>
          <a:ext cx="3857303" cy="752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1" name="Equation" r:id="rId19" imgW="1434960" imgH="279360" progId="Equation.DSMT4">
                  <p:embed/>
                </p:oleObj>
              </mc:Choice>
              <mc:Fallback>
                <p:oleObj name="Equation" r:id="rId19" imgW="143496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4725144"/>
                        <a:ext cx="3857303" cy="752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1C3DA06A-6F14-40E0-89ED-8DBE5649E74E}"/>
              </a:ext>
            </a:extLst>
          </p:cNvPr>
          <p:cNvSpPr txBox="1"/>
          <p:nvPr/>
        </p:nvSpPr>
        <p:spPr>
          <a:xfrm>
            <a:off x="899592" y="116632"/>
            <a:ext cx="806489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vi-VN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Tiết10: </a:t>
            </a:r>
            <a:r>
              <a:rPr lang="en-US" altLang="vi-VN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7:PHÂN TÍCH ĐA THỨC THÀNH NHÂN TỬ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vi-VN" altLang="vi-VN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BẰNG PHƯƠNG PHÁP DÙNG HẰNG ĐẲNG THỨC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ECCA5D5-A8C2-4A93-AF43-D6A3B55F5BBE}"/>
              </a:ext>
            </a:extLst>
          </p:cNvPr>
          <p:cNvSpPr txBox="1"/>
          <p:nvPr/>
        </p:nvSpPr>
        <p:spPr>
          <a:xfrm>
            <a:off x="107504" y="5457998"/>
            <a:ext cx="885698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vi-VN" altLang="vi-VN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làm như các ví dụ trên gọi là phân tích đa thức thành nhân tử bằng phương pháp dùng hằng đẳng thức </a:t>
            </a:r>
          </a:p>
        </p:txBody>
      </p:sp>
    </p:spTree>
    <p:extLst>
      <p:ext uri="{BB962C8B-B14F-4D97-AF65-F5344CB8AC3E}">
        <p14:creationId xmlns:p14="http://schemas.microsoft.com/office/powerpoint/2010/main" val="1380025902"/>
      </p:ext>
    </p:extLst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590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590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590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56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9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9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259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6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59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9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59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560"/>
                            </p:stCondLst>
                            <p:childTnLst>
                              <p:par>
                                <p:cTn id="2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9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9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259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9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9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259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59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59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259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59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59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259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9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59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259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59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59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259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59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59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259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9" grpId="0" animBg="1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2" name="AutoShape 4"/>
          <p:cNvSpPr>
            <a:spLocks noChangeArrowheads="1"/>
          </p:cNvSpPr>
          <p:nvPr/>
        </p:nvSpPr>
        <p:spPr bwMode="auto">
          <a:xfrm>
            <a:off x="0" y="0"/>
            <a:ext cx="685800" cy="609600"/>
          </a:xfrm>
          <a:prstGeom prst="wedgeEllipseCallout">
            <a:avLst>
              <a:gd name="adj1" fmla="val 95602"/>
              <a:gd name="adj2" fmla="val 92190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?1</a:t>
            </a:r>
          </a:p>
        </p:txBody>
      </p:sp>
      <p:sp>
        <p:nvSpPr>
          <p:cNvPr id="263173" name="Text Box 5"/>
          <p:cNvSpPr txBox="1">
            <a:spLocks noChangeArrowheads="1"/>
          </p:cNvSpPr>
          <p:nvPr/>
        </p:nvSpPr>
        <p:spPr bwMode="auto">
          <a:xfrm>
            <a:off x="685800" y="77788"/>
            <a:ext cx="48654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 err="1"/>
              <a:t>Phân</a:t>
            </a:r>
            <a:r>
              <a:rPr lang="en-US" sz="2400" b="1" dirty="0"/>
              <a:t> </a:t>
            </a:r>
            <a:r>
              <a:rPr lang="en-US" sz="2400" b="1" dirty="0" err="1"/>
              <a:t>tích</a:t>
            </a:r>
            <a:r>
              <a:rPr lang="en-US" sz="2400" b="1" dirty="0"/>
              <a:t> </a:t>
            </a:r>
            <a:r>
              <a:rPr lang="en-US" sz="2400" b="1" dirty="0" err="1"/>
              <a:t>đa</a:t>
            </a:r>
            <a:r>
              <a:rPr lang="en-US" sz="2400" b="1" dirty="0"/>
              <a:t> </a:t>
            </a:r>
            <a:r>
              <a:rPr lang="en-US" sz="2400" b="1" dirty="0" err="1"/>
              <a:t>thức</a:t>
            </a:r>
            <a:r>
              <a:rPr lang="en-US" sz="2400" b="1" dirty="0"/>
              <a:t> </a:t>
            </a:r>
            <a:r>
              <a:rPr lang="en-US" sz="2400" b="1" dirty="0" err="1"/>
              <a:t>sau</a:t>
            </a:r>
            <a:r>
              <a:rPr lang="en-US" sz="2400" b="1" dirty="0"/>
              <a:t> </a:t>
            </a:r>
            <a:r>
              <a:rPr lang="en-US" sz="2400" b="1" dirty="0" err="1"/>
              <a:t>thành</a:t>
            </a:r>
            <a:r>
              <a:rPr lang="en-US" sz="2400" b="1" dirty="0"/>
              <a:t> </a:t>
            </a:r>
            <a:r>
              <a:rPr lang="en-US" sz="2400" b="1" dirty="0" err="1"/>
              <a:t>nhân</a:t>
            </a:r>
            <a:r>
              <a:rPr lang="en-US" sz="2400" b="1" dirty="0"/>
              <a:t> </a:t>
            </a:r>
            <a:r>
              <a:rPr lang="en-US" sz="2400" b="1" dirty="0" err="1"/>
              <a:t>tử</a:t>
            </a:r>
            <a:endParaRPr lang="en-US" sz="2400" b="1" dirty="0"/>
          </a:p>
        </p:txBody>
      </p:sp>
      <p:graphicFrame>
        <p:nvGraphicFramePr>
          <p:cNvPr id="26317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2838010"/>
              </p:ext>
            </p:extLst>
          </p:nvPr>
        </p:nvGraphicFramePr>
        <p:xfrm>
          <a:off x="199330" y="908720"/>
          <a:ext cx="3339780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4" name="Equation" r:id="rId3" imgW="1180800" imgH="228600" progId="Equation.DSMT4">
                  <p:embed/>
                </p:oleObj>
              </mc:Choice>
              <mc:Fallback>
                <p:oleObj name="Equation" r:id="rId3" imgW="1180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330" y="908720"/>
                        <a:ext cx="3339780" cy="6480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317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3621406"/>
              </p:ext>
            </p:extLst>
          </p:nvPr>
        </p:nvGraphicFramePr>
        <p:xfrm>
          <a:off x="327025" y="2384748"/>
          <a:ext cx="2414588" cy="68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5" name="Equation" r:id="rId5" imgW="990360" imgH="279360" progId="Equation.DSMT4">
                  <p:embed/>
                </p:oleObj>
              </mc:Choice>
              <mc:Fallback>
                <p:oleObj name="Equation" r:id="rId5" imgW="99036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" y="2384748"/>
                        <a:ext cx="2414588" cy="684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317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0478840"/>
              </p:ext>
            </p:extLst>
          </p:nvPr>
        </p:nvGraphicFramePr>
        <p:xfrm>
          <a:off x="3619920" y="925512"/>
          <a:ext cx="4336456" cy="6312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6" name="Equation" r:id="rId7" imgW="1574640" imgH="228600" progId="Equation.DSMT4">
                  <p:embed/>
                </p:oleObj>
              </mc:Choice>
              <mc:Fallback>
                <p:oleObj name="Equation" r:id="rId7" imgW="15746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9920" y="925512"/>
                        <a:ext cx="4336456" cy="6312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317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3351996"/>
              </p:ext>
            </p:extLst>
          </p:nvPr>
        </p:nvGraphicFramePr>
        <p:xfrm>
          <a:off x="3635896" y="1484784"/>
          <a:ext cx="1617910" cy="7586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7" name="Equation" r:id="rId9" imgW="596880" imgH="279360" progId="Equation.DSMT4">
                  <p:embed/>
                </p:oleObj>
              </mc:Choice>
              <mc:Fallback>
                <p:oleObj name="Equation" r:id="rId9" imgW="59688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896" y="1484784"/>
                        <a:ext cx="1617910" cy="7586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317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053996"/>
              </p:ext>
            </p:extLst>
          </p:nvPr>
        </p:nvGraphicFramePr>
        <p:xfrm>
          <a:off x="3386138" y="2314327"/>
          <a:ext cx="3058070" cy="7836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8" name="Equation" r:id="rId11" imgW="1091880" imgH="279360" progId="Equation.DSMT4">
                  <p:embed/>
                </p:oleObj>
              </mc:Choice>
              <mc:Fallback>
                <p:oleObj name="Equation" r:id="rId11" imgW="109188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6138" y="2314327"/>
                        <a:ext cx="3058070" cy="7836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31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7183798"/>
              </p:ext>
            </p:extLst>
          </p:nvPr>
        </p:nvGraphicFramePr>
        <p:xfrm>
          <a:off x="3416300" y="2996952"/>
          <a:ext cx="4743318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9" name="Equation" r:id="rId13" imgW="1676160" imgH="279360" progId="Equation.DSMT4">
                  <p:embed/>
                </p:oleObj>
              </mc:Choice>
              <mc:Fallback>
                <p:oleObj name="Equation" r:id="rId13" imgW="167616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6300" y="2996952"/>
                        <a:ext cx="4743318" cy="79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318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6325058"/>
              </p:ext>
            </p:extLst>
          </p:nvPr>
        </p:nvGraphicFramePr>
        <p:xfrm>
          <a:off x="3455988" y="3682479"/>
          <a:ext cx="3886214" cy="7931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0" name="Equation" r:id="rId15" imgW="1371600" imgH="279360" progId="Equation.DSMT4">
                  <p:embed/>
                </p:oleObj>
              </mc:Choice>
              <mc:Fallback>
                <p:oleObj name="Equation" r:id="rId15" imgW="137160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5988" y="3682479"/>
                        <a:ext cx="3886214" cy="7931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3181" name="AutoShape 13"/>
          <p:cNvSpPr>
            <a:spLocks noChangeArrowheads="1"/>
          </p:cNvSpPr>
          <p:nvPr/>
        </p:nvSpPr>
        <p:spPr bwMode="auto">
          <a:xfrm>
            <a:off x="0" y="4475584"/>
            <a:ext cx="685800" cy="609600"/>
          </a:xfrm>
          <a:prstGeom prst="wedgeEllipseCallout">
            <a:avLst>
              <a:gd name="adj1" fmla="val 70139"/>
              <a:gd name="adj2" fmla="val 75782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?2</a:t>
            </a:r>
          </a:p>
        </p:txBody>
      </p:sp>
      <p:sp>
        <p:nvSpPr>
          <p:cNvPr id="263182" name="Text Box 14"/>
          <p:cNvSpPr txBox="1">
            <a:spLocks noChangeArrowheads="1"/>
          </p:cNvSpPr>
          <p:nvPr/>
        </p:nvSpPr>
        <p:spPr bwMode="auto">
          <a:xfrm>
            <a:off x="685800" y="4623519"/>
            <a:ext cx="16241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 err="1"/>
              <a:t>Tính</a:t>
            </a:r>
            <a:r>
              <a:rPr lang="en-US" sz="2400" b="1" dirty="0"/>
              <a:t> </a:t>
            </a:r>
            <a:r>
              <a:rPr lang="en-US" sz="2400" b="1" dirty="0" err="1"/>
              <a:t>nhanh</a:t>
            </a:r>
            <a:endParaRPr lang="en-US" sz="2400" b="1" dirty="0"/>
          </a:p>
        </p:txBody>
      </p:sp>
      <p:graphicFrame>
        <p:nvGraphicFramePr>
          <p:cNvPr id="263183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4489141"/>
              </p:ext>
            </p:extLst>
          </p:nvPr>
        </p:nvGraphicFramePr>
        <p:xfrm>
          <a:off x="2555776" y="4593457"/>
          <a:ext cx="1656184" cy="6357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1" name="Equation" r:id="rId17" imgW="596880" imgH="228600" progId="Equation.DSMT4">
                  <p:embed/>
                </p:oleObj>
              </mc:Choice>
              <mc:Fallback>
                <p:oleObj name="Equation" r:id="rId17" imgW="5968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4593457"/>
                        <a:ext cx="1656184" cy="63574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318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2591496"/>
              </p:ext>
            </p:extLst>
          </p:nvPr>
        </p:nvGraphicFramePr>
        <p:xfrm>
          <a:off x="4191000" y="4598392"/>
          <a:ext cx="1965176" cy="644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2" name="Equation" r:id="rId19" imgW="698400" imgH="228600" progId="Equation.DSMT4">
                  <p:embed/>
                </p:oleObj>
              </mc:Choice>
              <mc:Fallback>
                <p:oleObj name="Equation" r:id="rId19" imgW="6984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4598392"/>
                        <a:ext cx="1965176" cy="6446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318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238256"/>
              </p:ext>
            </p:extLst>
          </p:nvPr>
        </p:nvGraphicFramePr>
        <p:xfrm>
          <a:off x="4191000" y="5229200"/>
          <a:ext cx="4205435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3" name="Equation" r:id="rId21" imgW="1485720" imgH="279360" progId="Equation.DSMT4">
                  <p:embed/>
                </p:oleObj>
              </mc:Choice>
              <mc:Fallback>
                <p:oleObj name="Equation" r:id="rId21" imgW="148572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5229200"/>
                        <a:ext cx="4205435" cy="79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3187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6799776"/>
              </p:ext>
            </p:extLst>
          </p:nvPr>
        </p:nvGraphicFramePr>
        <p:xfrm>
          <a:off x="4211959" y="5949280"/>
          <a:ext cx="1852569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4" name="Equation" r:id="rId23" imgW="736560" imgH="228600" progId="Equation.DSMT4">
                  <p:embed/>
                </p:oleObj>
              </mc:Choice>
              <mc:Fallback>
                <p:oleObj name="Equation" r:id="rId23" imgW="7365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959" y="5949280"/>
                        <a:ext cx="1852569" cy="5760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3188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7769941"/>
              </p:ext>
            </p:extLst>
          </p:nvPr>
        </p:nvGraphicFramePr>
        <p:xfrm>
          <a:off x="6228184" y="5876149"/>
          <a:ext cx="1656184" cy="649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5" name="Equation" r:id="rId25" imgW="583920" imgH="228600" progId="Equation.DSMT4">
                  <p:embed/>
                </p:oleObj>
              </mc:Choice>
              <mc:Fallback>
                <p:oleObj name="Equation" r:id="rId25" imgW="5839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8184" y="5876149"/>
                        <a:ext cx="1656184" cy="6491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78438282"/>
      </p:ext>
    </p:extLst>
  </p:cSld>
  <p:clrMapOvr>
    <a:masterClrMapping/>
  </p:clrMapOvr>
  <p:transition spd="med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631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631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631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631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63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63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160"/>
                            </p:stCondLst>
                            <p:childTnLst>
                              <p:par>
                                <p:cTn id="1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63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63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263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160"/>
                            </p:stCondLst>
                            <p:childTnLst>
                              <p:par>
                                <p:cTn id="2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3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63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63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63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3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263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63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63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263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63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63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263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63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63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263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63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63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263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2631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263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263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1" dur="80"/>
                                        <p:tgtEl>
                                          <p:spTgt spid="2631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2" dur="80"/>
                                        <p:tgtEl>
                                          <p:spTgt spid="2631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80"/>
                                        <p:tgtEl>
                                          <p:spTgt spid="2631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7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63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63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263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63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63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263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63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63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263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63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63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0" dur="1000"/>
                                        <p:tgtEl>
                                          <p:spTgt spid="263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63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63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7" dur="1000"/>
                                        <p:tgtEl>
                                          <p:spTgt spid="263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172" grpId="0" animBg="1"/>
      <p:bldP spid="263173" grpId="0"/>
      <p:bldP spid="263181" grpId="0" animBg="1"/>
      <p:bldP spid="26318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8" name="Text Box 4"/>
          <p:cNvSpPr txBox="1">
            <a:spLocks noChangeArrowheads="1"/>
          </p:cNvSpPr>
          <p:nvPr/>
        </p:nvSpPr>
        <p:spPr bwMode="auto">
          <a:xfrm>
            <a:off x="0" y="87015"/>
            <a:ext cx="1941557" cy="52322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2/</a:t>
            </a:r>
            <a:r>
              <a:rPr lang="en-US" sz="2800" b="1" u="sng" dirty="0">
                <a:solidFill>
                  <a:srgbClr val="FF0000"/>
                </a:solidFill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</a:rPr>
              <a:t>Áp</a:t>
            </a:r>
            <a:r>
              <a:rPr lang="en-US" sz="2800" b="1" u="sng" dirty="0">
                <a:solidFill>
                  <a:srgbClr val="FF0000"/>
                </a:solidFill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</a:rPr>
              <a:t>dụng</a:t>
            </a:r>
            <a:r>
              <a:rPr lang="en-US" sz="2800" b="1" u="sng" dirty="0">
                <a:solidFill>
                  <a:srgbClr val="FF0000"/>
                </a:solidFill>
              </a:rPr>
              <a:t>:</a:t>
            </a:r>
          </a:p>
        </p:txBody>
      </p:sp>
      <p:grpSp>
        <p:nvGrpSpPr>
          <p:cNvPr id="267271" name="Group 7"/>
          <p:cNvGrpSpPr>
            <a:grpSpLocks/>
          </p:cNvGrpSpPr>
          <p:nvPr/>
        </p:nvGrpSpPr>
        <p:grpSpPr bwMode="auto">
          <a:xfrm>
            <a:off x="35496" y="514351"/>
            <a:ext cx="9144000" cy="1042988"/>
            <a:chOff x="0" y="274"/>
            <a:chExt cx="5760" cy="657"/>
          </a:xfrm>
        </p:grpSpPr>
        <p:sp>
          <p:nvSpPr>
            <p:cNvPr id="267269" name="Text Box 5"/>
            <p:cNvSpPr txBox="1">
              <a:spLocks noChangeArrowheads="1"/>
            </p:cNvSpPr>
            <p:nvPr/>
          </p:nvSpPr>
          <p:spPr bwMode="auto">
            <a:xfrm>
              <a:off x="0" y="330"/>
              <a:ext cx="5760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800" b="1" i="1" dirty="0" err="1"/>
                <a:t>Ví</a:t>
              </a:r>
              <a:r>
                <a:rPr lang="en-US" sz="2800" b="1" i="1" dirty="0"/>
                <a:t> </a:t>
              </a:r>
              <a:r>
                <a:rPr lang="en-US" sz="2800" b="1" i="1" dirty="0" err="1"/>
                <a:t>dụ</a:t>
              </a:r>
              <a:r>
                <a:rPr lang="en-US" sz="2800" b="1" dirty="0"/>
                <a:t>: </a:t>
              </a:r>
              <a:r>
                <a:rPr lang="en-US" sz="2800" b="1" dirty="0" err="1"/>
                <a:t>Chứng</a:t>
              </a:r>
              <a:r>
                <a:rPr lang="en-US" sz="2800" b="1" dirty="0"/>
                <a:t> minh </a:t>
              </a:r>
              <a:r>
                <a:rPr lang="en-US" sz="2800" b="1" dirty="0" err="1"/>
                <a:t>rằng</a:t>
              </a:r>
              <a:r>
                <a:rPr lang="en-US" sz="2800" b="1" dirty="0"/>
                <a:t>                         </a:t>
              </a:r>
              <a:r>
                <a:rPr lang="vi-VN" sz="2800" b="1" dirty="0"/>
                <a:t>      </a:t>
              </a:r>
              <a:r>
                <a:rPr lang="en-US" sz="2800" b="1" dirty="0"/>
                <a:t>chia </a:t>
              </a:r>
              <a:r>
                <a:rPr lang="en-US" sz="2800" b="1" dirty="0" err="1"/>
                <a:t>hết</a:t>
              </a:r>
              <a:r>
                <a:rPr lang="en-US" sz="2800" b="1" dirty="0"/>
                <a:t> </a:t>
              </a:r>
              <a:r>
                <a:rPr lang="en-US" sz="2800" b="1" dirty="0" err="1"/>
                <a:t>cho</a:t>
              </a:r>
              <a:r>
                <a:rPr lang="en-US" sz="2800" b="1" dirty="0"/>
                <a:t> 4 </a:t>
              </a:r>
              <a:r>
                <a:rPr lang="en-US" sz="2800" b="1" dirty="0" err="1"/>
                <a:t>với</a:t>
              </a:r>
              <a:r>
                <a:rPr lang="en-US" sz="2800" b="1" dirty="0"/>
                <a:t> </a:t>
              </a:r>
              <a:r>
                <a:rPr lang="en-US" sz="2800" b="1" dirty="0" err="1"/>
                <a:t>mọi</a:t>
              </a:r>
              <a:r>
                <a:rPr lang="en-US" sz="2800" b="1" dirty="0"/>
                <a:t> </a:t>
              </a:r>
              <a:r>
                <a:rPr lang="en-US" sz="2800" b="1" dirty="0" err="1"/>
                <a:t>số</a:t>
              </a:r>
              <a:r>
                <a:rPr lang="en-US" sz="2800" b="1" dirty="0"/>
                <a:t> </a:t>
              </a:r>
              <a:r>
                <a:rPr lang="en-US" sz="2800" b="1" dirty="0" err="1"/>
                <a:t>nguyên</a:t>
              </a:r>
              <a:r>
                <a:rPr lang="en-US" sz="2800" b="1" dirty="0"/>
                <a:t> n</a:t>
              </a:r>
            </a:p>
          </p:txBody>
        </p:sp>
        <p:graphicFrame>
          <p:nvGraphicFramePr>
            <p:cNvPr id="267270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98630086"/>
                </p:ext>
              </p:extLst>
            </p:nvPr>
          </p:nvGraphicFramePr>
          <p:xfrm>
            <a:off x="2404" y="274"/>
            <a:ext cx="1406" cy="4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42" name="Equation" r:id="rId3" imgW="914400" imgH="279360" progId="Equation.DSMT4">
                    <p:embed/>
                  </p:oleObj>
                </mc:Choice>
                <mc:Fallback>
                  <p:oleObj name="Equation" r:id="rId3" imgW="914400" imgH="27936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4" y="274"/>
                          <a:ext cx="1406" cy="4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6727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1987"/>
              </p:ext>
            </p:extLst>
          </p:nvPr>
        </p:nvGraphicFramePr>
        <p:xfrm>
          <a:off x="381000" y="1757066"/>
          <a:ext cx="5856401" cy="755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3" name="Equation" r:id="rId5" imgW="2171520" imgH="279360" progId="Equation.DSMT4">
                  <p:embed/>
                </p:oleObj>
              </mc:Choice>
              <mc:Fallback>
                <p:oleObj name="Equation" r:id="rId5" imgW="217152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757066"/>
                        <a:ext cx="5856401" cy="7559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7273" name="Text Box 9"/>
          <p:cNvSpPr txBox="1">
            <a:spLocks noChangeArrowheads="1"/>
          </p:cNvSpPr>
          <p:nvPr/>
        </p:nvSpPr>
        <p:spPr bwMode="auto">
          <a:xfrm>
            <a:off x="3429000" y="1295400"/>
            <a:ext cx="683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u="sng" dirty="0" err="1">
                <a:solidFill>
                  <a:srgbClr val="FF0000"/>
                </a:solidFill>
              </a:rPr>
              <a:t>Giải</a:t>
            </a:r>
            <a:endParaRPr lang="en-US" sz="2400" b="1" u="sng" dirty="0">
              <a:solidFill>
                <a:srgbClr val="FF0000"/>
              </a:solidFill>
            </a:endParaRPr>
          </a:p>
        </p:txBody>
      </p:sp>
      <p:graphicFrame>
        <p:nvGraphicFramePr>
          <p:cNvPr id="26727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6175361"/>
              </p:ext>
            </p:extLst>
          </p:nvPr>
        </p:nvGraphicFramePr>
        <p:xfrm>
          <a:off x="3441700" y="2420888"/>
          <a:ext cx="4279634" cy="716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4" name="Equation" r:id="rId7" imgW="1523880" imgH="253800" progId="Equation.DSMT4">
                  <p:embed/>
                </p:oleObj>
              </mc:Choice>
              <mc:Fallback>
                <p:oleObj name="Equation" r:id="rId7" imgW="15238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1700" y="2420888"/>
                        <a:ext cx="4279634" cy="716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727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1599027"/>
              </p:ext>
            </p:extLst>
          </p:nvPr>
        </p:nvGraphicFramePr>
        <p:xfrm>
          <a:off x="3503613" y="3200400"/>
          <a:ext cx="2436539" cy="6891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5" name="Equation" r:id="rId9" imgW="901440" imgH="253800" progId="Equation.DSMT4">
                  <p:embed/>
                </p:oleObj>
              </mc:Choice>
              <mc:Fallback>
                <p:oleObj name="Equation" r:id="rId9" imgW="9014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3613" y="3200400"/>
                        <a:ext cx="2436539" cy="6891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727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8417702"/>
              </p:ext>
            </p:extLst>
          </p:nvPr>
        </p:nvGraphicFramePr>
        <p:xfrm>
          <a:off x="3581400" y="3886199"/>
          <a:ext cx="2214736" cy="667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6" name="Equation" r:id="rId11" imgW="761760" imgH="228600" progId="Equation.DSMT4">
                  <p:embed/>
                </p:oleObj>
              </mc:Choice>
              <mc:Fallback>
                <p:oleObj name="Equation" r:id="rId11" imgW="7617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886199"/>
                        <a:ext cx="2214736" cy="667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727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3624098"/>
              </p:ext>
            </p:extLst>
          </p:nvPr>
        </p:nvGraphicFramePr>
        <p:xfrm>
          <a:off x="3581400" y="4438950"/>
          <a:ext cx="2142728" cy="75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7" name="Equation" r:id="rId13" imgW="723600" imgH="253800" progId="Equation.DSMT4">
                  <p:embed/>
                </p:oleObj>
              </mc:Choice>
              <mc:Fallback>
                <p:oleObj name="Equation" r:id="rId13" imgW="7236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4438950"/>
                        <a:ext cx="2142728" cy="75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727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079091"/>
              </p:ext>
            </p:extLst>
          </p:nvPr>
        </p:nvGraphicFramePr>
        <p:xfrm>
          <a:off x="1050749" y="5085184"/>
          <a:ext cx="1865067" cy="6006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8" name="Equation" r:id="rId15" imgW="672840" imgH="215640" progId="Equation.DSMT4">
                  <p:embed/>
                </p:oleObj>
              </mc:Choice>
              <mc:Fallback>
                <p:oleObj name="Equation" r:id="rId15" imgW="67284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0749" y="5085184"/>
                        <a:ext cx="1865067" cy="6006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7279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3269609"/>
              </p:ext>
            </p:extLst>
          </p:nvPr>
        </p:nvGraphicFramePr>
        <p:xfrm>
          <a:off x="3105149" y="5085184"/>
          <a:ext cx="3318521" cy="6949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9" name="Equation" r:id="rId17" imgW="1218960" imgH="253800" progId="Equation.DSMT4">
                  <p:embed/>
                </p:oleObj>
              </mc:Choice>
              <mc:Fallback>
                <p:oleObj name="Equation" r:id="rId17" imgW="12189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5149" y="5085184"/>
                        <a:ext cx="3318521" cy="6949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107504" y="5733256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b="1" i="1" dirty="0"/>
              <a:t>V</a:t>
            </a:r>
            <a:r>
              <a:rPr lang="vi-VN" sz="2800" b="1" i="1" dirty="0"/>
              <a:t>ậy </a:t>
            </a:r>
            <a:r>
              <a:rPr lang="en-US" sz="2800" b="1" dirty="0"/>
              <a:t>                         </a:t>
            </a:r>
            <a:r>
              <a:rPr lang="vi-VN" sz="2800" b="1" dirty="0"/>
              <a:t>      </a:t>
            </a:r>
            <a:r>
              <a:rPr lang="en-US" sz="2800" b="1" dirty="0"/>
              <a:t>chia </a:t>
            </a:r>
            <a:r>
              <a:rPr lang="en-US" sz="2800" b="1" dirty="0" err="1"/>
              <a:t>hết</a:t>
            </a:r>
            <a:r>
              <a:rPr lang="en-US" sz="2800" b="1" dirty="0"/>
              <a:t> </a:t>
            </a:r>
            <a:r>
              <a:rPr lang="en-US" sz="2800" b="1" dirty="0" err="1"/>
              <a:t>cho</a:t>
            </a:r>
            <a:r>
              <a:rPr lang="en-US" sz="2800" b="1" dirty="0"/>
              <a:t> 4 </a:t>
            </a:r>
            <a:r>
              <a:rPr lang="en-US" sz="2800" b="1" dirty="0" err="1"/>
              <a:t>với</a:t>
            </a:r>
            <a:r>
              <a:rPr lang="en-US" sz="2800" b="1" dirty="0"/>
              <a:t> </a:t>
            </a:r>
            <a:r>
              <a:rPr lang="en-US" sz="2800" b="1" dirty="0" err="1"/>
              <a:t>mọi</a:t>
            </a:r>
            <a:r>
              <a:rPr lang="en-US" sz="2800" b="1" dirty="0"/>
              <a:t> </a:t>
            </a:r>
            <a:r>
              <a:rPr lang="en-US" sz="2800" b="1" dirty="0" err="1"/>
              <a:t>số</a:t>
            </a:r>
            <a:r>
              <a:rPr lang="en-US" sz="2800" b="1" dirty="0"/>
              <a:t> </a:t>
            </a:r>
            <a:r>
              <a:rPr lang="en-US" sz="2800" b="1" dirty="0" err="1"/>
              <a:t>nguyên</a:t>
            </a:r>
            <a:r>
              <a:rPr lang="en-US" sz="2800" b="1" dirty="0"/>
              <a:t> n</a:t>
            </a:r>
          </a:p>
        </p:txBody>
      </p:sp>
      <p:graphicFrame>
        <p:nvGraphicFramePr>
          <p:cNvPr id="1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6709614"/>
              </p:ext>
            </p:extLst>
          </p:nvPr>
        </p:nvGraphicFramePr>
        <p:xfrm>
          <a:off x="1043831" y="5661248"/>
          <a:ext cx="2232025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0" name="Equation" r:id="rId19" imgW="914400" imgH="279360" progId="Equation.DSMT4">
                  <p:embed/>
                </p:oleObj>
              </mc:Choice>
              <mc:Fallback>
                <p:oleObj name="Equation" r:id="rId19" imgW="91440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831" y="5661248"/>
                        <a:ext cx="2232025" cy="68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2839422"/>
      </p:ext>
    </p:extLst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672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672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672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7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7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67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2672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2672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2672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67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7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267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7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67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267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67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7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267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7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67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267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67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67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267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267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267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2000"/>
                                        <p:tgtEl>
                                          <p:spTgt spid="267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267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267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2000"/>
                                        <p:tgtEl>
                                          <p:spTgt spid="267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8" grpId="0" animBg="1"/>
      <p:bldP spid="267273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40" name="Text Box 4"/>
          <p:cNvSpPr txBox="1">
            <a:spLocks noChangeArrowheads="1"/>
          </p:cNvSpPr>
          <p:nvPr/>
        </p:nvSpPr>
        <p:spPr bwMode="auto">
          <a:xfrm>
            <a:off x="-180528" y="0"/>
            <a:ext cx="9467785" cy="52322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800" b="1" u="sng" dirty="0" err="1">
                <a:solidFill>
                  <a:schemeClr val="tx1"/>
                </a:solidFill>
              </a:rPr>
              <a:t>Bài</a:t>
            </a:r>
            <a:r>
              <a:rPr lang="en-US" sz="2800" b="1" u="sng" dirty="0">
                <a:solidFill>
                  <a:schemeClr val="tx1"/>
                </a:solidFill>
              </a:rPr>
              <a:t> 43 trang 20 SGK</a:t>
            </a:r>
            <a:r>
              <a:rPr lang="vi-V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</a:t>
            </a:r>
            <a:r>
              <a:rPr lang="vi-V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t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</a:t>
            </a:r>
            <a:r>
              <a:rPr lang="vi-V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 các đa thức sau thành nh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</a:t>
            </a:r>
            <a:r>
              <a:rPr lang="vi-V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tử</a:t>
            </a:r>
            <a:r>
              <a:rPr lang="en-US" sz="2800" b="1" u="sng" dirty="0">
                <a:solidFill>
                  <a:schemeClr val="tx1"/>
                </a:solidFill>
              </a:rPr>
              <a:t> </a:t>
            </a:r>
          </a:p>
        </p:txBody>
      </p:sp>
      <p:graphicFrame>
        <p:nvGraphicFramePr>
          <p:cNvPr id="27034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4834843"/>
              </p:ext>
            </p:extLst>
          </p:nvPr>
        </p:nvGraphicFramePr>
        <p:xfrm>
          <a:off x="92074" y="637951"/>
          <a:ext cx="2463701" cy="7056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5" name="Equation" r:id="rId3" imgW="799920" imgH="228600" progId="Equation.DSMT4">
                  <p:embed/>
                </p:oleObj>
              </mc:Choice>
              <mc:Fallback>
                <p:oleObj name="Equation" r:id="rId3" imgW="7999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074" y="637951"/>
                        <a:ext cx="2463701" cy="7056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034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8188124"/>
              </p:ext>
            </p:extLst>
          </p:nvPr>
        </p:nvGraphicFramePr>
        <p:xfrm>
          <a:off x="349249" y="3014216"/>
          <a:ext cx="2845207" cy="7028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6" name="Equation" r:id="rId5" imgW="927000" imgH="228600" progId="Equation.DSMT4">
                  <p:embed/>
                </p:oleObj>
              </mc:Choice>
              <mc:Fallback>
                <p:oleObj name="Equation" r:id="rId5" imgW="9270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49" y="3014216"/>
                        <a:ext cx="2845207" cy="7028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034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5798216"/>
              </p:ext>
            </p:extLst>
          </p:nvPr>
        </p:nvGraphicFramePr>
        <p:xfrm>
          <a:off x="152400" y="1358032"/>
          <a:ext cx="3232555" cy="7028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7" name="Equation" r:id="rId7" imgW="1054080" imgH="228600" progId="Equation.DSMT4">
                  <p:embed/>
                </p:oleObj>
              </mc:Choice>
              <mc:Fallback>
                <p:oleObj name="Equation" r:id="rId7" imgW="10540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358032"/>
                        <a:ext cx="3232555" cy="7028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034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4344340"/>
              </p:ext>
            </p:extLst>
          </p:nvPr>
        </p:nvGraphicFramePr>
        <p:xfrm>
          <a:off x="144463" y="2024707"/>
          <a:ext cx="1835249" cy="844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8" name="Equation" r:id="rId9" imgW="609480" imgH="279360" progId="Equation.DSMT4">
                  <p:embed/>
                </p:oleObj>
              </mc:Choice>
              <mc:Fallback>
                <p:oleObj name="Equation" r:id="rId9" imgW="60948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463" y="2024707"/>
                        <a:ext cx="1835249" cy="8441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034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8481051"/>
              </p:ext>
            </p:extLst>
          </p:nvPr>
        </p:nvGraphicFramePr>
        <p:xfrm>
          <a:off x="232568" y="3898503"/>
          <a:ext cx="3183498" cy="7546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9" name="Equation" r:id="rId11" imgW="1180800" imgH="279360" progId="Equation.DSMT4">
                  <p:embed/>
                </p:oleObj>
              </mc:Choice>
              <mc:Fallback>
                <p:oleObj name="Equation" r:id="rId11" imgW="118080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568" y="3898503"/>
                        <a:ext cx="3183498" cy="7546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034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2115165"/>
              </p:ext>
            </p:extLst>
          </p:nvPr>
        </p:nvGraphicFramePr>
        <p:xfrm>
          <a:off x="219314" y="4712413"/>
          <a:ext cx="3465241" cy="787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0" name="Equation" r:id="rId13" imgW="1231560" imgH="279360" progId="Equation.DSMT4">
                  <p:embed/>
                </p:oleObj>
              </mc:Choice>
              <mc:Fallback>
                <p:oleObj name="Equation" r:id="rId13" imgW="123156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314" y="4712413"/>
                        <a:ext cx="3465241" cy="7875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034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3797601"/>
              </p:ext>
            </p:extLst>
          </p:nvPr>
        </p:nvGraphicFramePr>
        <p:xfrm>
          <a:off x="179512" y="5517231"/>
          <a:ext cx="2520280" cy="8166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1" name="Equation" r:id="rId15" imgW="863280" imgH="279360" progId="Equation.DSMT4">
                  <p:embed/>
                </p:oleObj>
              </mc:Choice>
              <mc:Fallback>
                <p:oleObj name="Equation" r:id="rId15" imgW="86328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5517231"/>
                        <a:ext cx="2520280" cy="8166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76DDA376-D386-4233-93D1-67BD8C2DBB27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309849" y="2834588"/>
            <a:ext cx="524301" cy="1188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205617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703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703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703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88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0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0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270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88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0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0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70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70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70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270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70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70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270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70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70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270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70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70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270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70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0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34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D112F08-6157-4BCB-B4A3-51CD565C87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88179"/>
            <a:ext cx="4752528" cy="5329053"/>
          </a:xfrm>
          <a:prstGeom prst="rect">
            <a:avLst/>
          </a:prstGeom>
        </p:spPr>
      </p:pic>
      <p:graphicFrame>
        <p:nvGraphicFramePr>
          <p:cNvPr id="4" name="Object 8">
            <a:extLst>
              <a:ext uri="{FF2B5EF4-FFF2-40B4-BE49-F238E27FC236}">
                <a16:creationId xmlns:a16="http://schemas.microsoft.com/office/drawing/2014/main" id="{9398993A-4157-4AD2-9053-6A02AE2590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0774202"/>
              </p:ext>
            </p:extLst>
          </p:nvPr>
        </p:nvGraphicFramePr>
        <p:xfrm>
          <a:off x="4778375" y="404812"/>
          <a:ext cx="2673945" cy="10970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Equation" r:id="rId4" imgW="965160" imgH="393480" progId="Equation.DSMT4">
                  <p:embed/>
                </p:oleObj>
              </mc:Choice>
              <mc:Fallback>
                <p:oleObj name="Equation" r:id="rId4" imgW="965160" imgH="393480" progId="Equation.DSMT4">
                  <p:embed/>
                  <p:pic>
                    <p:nvPicPr>
                      <p:cNvPr id="27034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8375" y="404812"/>
                        <a:ext cx="2673945" cy="10970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19">
            <a:extLst>
              <a:ext uri="{FF2B5EF4-FFF2-40B4-BE49-F238E27FC236}">
                <a16:creationId xmlns:a16="http://schemas.microsoft.com/office/drawing/2014/main" id="{F5CDF492-0123-4721-9DFA-2827AF378F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7659596"/>
              </p:ext>
            </p:extLst>
          </p:nvPr>
        </p:nvGraphicFramePr>
        <p:xfrm>
          <a:off x="4716016" y="1484784"/>
          <a:ext cx="2808312" cy="13034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Equation" r:id="rId6" imgW="1015920" imgH="469800" progId="Equation.DSMT4">
                  <p:embed/>
                </p:oleObj>
              </mc:Choice>
              <mc:Fallback>
                <p:oleObj name="Equation" r:id="rId6" imgW="1015920" imgH="469800" progId="Equation.DSMT4">
                  <p:embed/>
                  <p:pic>
                    <p:nvPicPr>
                      <p:cNvPr id="270355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1484784"/>
                        <a:ext cx="2808312" cy="13034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0">
            <a:extLst>
              <a:ext uri="{FF2B5EF4-FFF2-40B4-BE49-F238E27FC236}">
                <a16:creationId xmlns:a16="http://schemas.microsoft.com/office/drawing/2014/main" id="{6BB1D2B2-53CA-4ABA-A734-2D6DE657A4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4582033"/>
              </p:ext>
            </p:extLst>
          </p:nvPr>
        </p:nvGraphicFramePr>
        <p:xfrm>
          <a:off x="4716016" y="2875781"/>
          <a:ext cx="4191892" cy="12012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Equation" r:id="rId8" imgW="1511280" imgH="431640" progId="Equation.DSMT4">
                  <p:embed/>
                </p:oleObj>
              </mc:Choice>
              <mc:Fallback>
                <p:oleObj name="Equation" r:id="rId8" imgW="1511280" imgH="431640" progId="Equation.DSMT4">
                  <p:embed/>
                  <p:pic>
                    <p:nvPicPr>
                      <p:cNvPr id="270356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2875781"/>
                        <a:ext cx="4191892" cy="12012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88628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4">
            <a:extLst>
              <a:ext uri="{FF2B5EF4-FFF2-40B4-BE49-F238E27FC236}">
                <a16:creationId xmlns:a16="http://schemas.microsoft.com/office/drawing/2014/main" id="{01E5EF53-AB0B-44E5-8811-8267DB5D54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260648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Bài</a:t>
            </a:r>
            <a:r>
              <a:rPr lang="en-US" altLang="vi-VN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45 SGK/20  </a:t>
            </a:r>
            <a:r>
              <a:rPr lang="en-US" altLang="vi-VN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Tìm</a:t>
            </a:r>
            <a:r>
              <a:rPr lang="en-US" altLang="vi-VN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x </a:t>
            </a:r>
            <a:r>
              <a:rPr lang="en-US" altLang="vi-VN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biết</a:t>
            </a:r>
            <a:r>
              <a:rPr lang="en-US" altLang="vi-VN" sz="2800" b="1" dirty="0">
                <a:effectLst/>
                <a:latin typeface="Times New Roman" panose="02020603050405020304" pitchFamily="18" charset="0"/>
              </a:rPr>
              <a:t>: </a:t>
            </a:r>
          </a:p>
          <a:p>
            <a:pPr eaLnBrk="1" hangingPunct="1"/>
            <a:r>
              <a:rPr lang="en-US" altLang="vi-VN" sz="2800" b="1" dirty="0">
                <a:latin typeface="Times New Roman" panose="02020603050405020304" pitchFamily="18" charset="0"/>
              </a:rPr>
              <a:t>a) 2 – 25x</a:t>
            </a:r>
            <a:r>
              <a:rPr lang="en-US" altLang="vi-VN" sz="2800" b="1" baseline="30000" dirty="0">
                <a:latin typeface="Times New Roman" panose="02020603050405020304" pitchFamily="18" charset="0"/>
              </a:rPr>
              <a:t>2</a:t>
            </a:r>
            <a:r>
              <a:rPr lang="en-US" altLang="vi-VN" sz="2800" b="1" dirty="0">
                <a:latin typeface="Times New Roman" panose="02020603050405020304" pitchFamily="18" charset="0"/>
              </a:rPr>
              <a:t> = 0</a:t>
            </a:r>
            <a:endParaRPr lang="en-US" altLang="vi-VN" sz="2800" b="1" dirty="0">
              <a:effectLst/>
              <a:latin typeface="Times New Roman" panose="02020603050405020304" pitchFamily="18" charset="0"/>
            </a:endParaRPr>
          </a:p>
        </p:txBody>
      </p:sp>
      <p:pic>
        <p:nvPicPr>
          <p:cNvPr id="10246" name="Picture 6" descr="Giải bài 45 trang 20 Toán 8 Tập 1 | Giải bài tập Toán 8">
            <a:extLst>
              <a:ext uri="{FF2B5EF4-FFF2-40B4-BE49-F238E27FC236}">
                <a16:creationId xmlns:a16="http://schemas.microsoft.com/office/drawing/2014/main" id="{1E8CAFDE-CF2C-4D43-B026-7AC92AB5C1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374651"/>
            <a:ext cx="4824536" cy="4430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1191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45">
            <a:extLst>
              <a:ext uri="{FF2B5EF4-FFF2-40B4-BE49-F238E27FC236}">
                <a16:creationId xmlns:a16="http://schemas.microsoft.com/office/drawing/2014/main" id="{86ED21E7-58B5-4D3C-87EB-0FCC942F3C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9378637"/>
              </p:ext>
            </p:extLst>
          </p:nvPr>
        </p:nvGraphicFramePr>
        <p:xfrm>
          <a:off x="1187624" y="149324"/>
          <a:ext cx="2448272" cy="8314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Equation" r:id="rId3" imgW="1231560" imgH="444240" progId="Equation.DSMT4">
                  <p:embed/>
                </p:oleObj>
              </mc:Choice>
              <mc:Fallback>
                <p:oleObj name="Equation" r:id="rId3" imgW="1231560" imgH="444240" progId="Equation.DSMT4">
                  <p:embed/>
                  <p:pic>
                    <p:nvPicPr>
                      <p:cNvPr id="4" name="Object 45">
                        <a:extLst>
                          <a:ext uri="{FF2B5EF4-FFF2-40B4-BE49-F238E27FC236}">
                            <a16:creationId xmlns:a16="http://schemas.microsoft.com/office/drawing/2014/main" id="{03B7EE2A-499C-4182-85A3-7727E3FF2C1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149324"/>
                        <a:ext cx="2448272" cy="8314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E11535C-AC1E-4D98-B6EE-D6CD9CA63174}"/>
              </a:ext>
            </a:extLst>
          </p:cNvPr>
          <p:cNvSpPr txBox="1"/>
          <p:nvPr/>
        </p:nvSpPr>
        <p:spPr>
          <a:xfrm>
            <a:off x="648072" y="260648"/>
            <a:ext cx="457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 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F94D781-C169-479D-AA6A-428578802A0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73138" y="1052736"/>
            <a:ext cx="6727254" cy="511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183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</TotalTime>
  <Words>245</Words>
  <Application>Microsoft Office PowerPoint</Application>
  <PresentationFormat>On-screen Show (4:3)</PresentationFormat>
  <Paragraphs>27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trang thai</cp:lastModifiedBy>
  <cp:revision>10</cp:revision>
  <dcterms:created xsi:type="dcterms:W3CDTF">2021-10-03T13:09:55Z</dcterms:created>
  <dcterms:modified xsi:type="dcterms:W3CDTF">2021-10-13T21:01:24Z</dcterms:modified>
</cp:coreProperties>
</file>